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8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9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0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1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6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rgbClr val="2ECC7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Revenue</c:v>
                  </c:pt>
                  <c:pt idx="1">
                    <c:v>Gross Profit</c:v>
                  </c:pt>
                  <c:pt idx="2">
                    <c:v>EBITDA</c:v>
                  </c:pt>
                  <c:pt idx="3">
                    <c:v>Net Income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70560000</c:v>
                </c:pt>
                <c:pt idx="1">
                  <c:v>20462400</c:v>
                </c:pt>
                <c:pt idx="2">
                  <c:v>11854080</c:v>
                </c:pt>
                <c:pt idx="3">
                  <c:v>9650491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8EDF4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E304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F172A"/>
        </a:solidFill>
        <a:ln>
          <a:noFill/>
        </a:ln>
        <a:effectLst/>
      </c:spPr>
    </c:plotArea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 Split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CC71"/>
              </a:solidFill>
              <a:effectLst/>
            </c:spPr>
          </c:dPt>
          <c:dPt>
            <c:idx val="1"/>
            <c:bubble3D val="0"/>
            <c:spPr>
              <a:solidFill>
                <a:srgbClr val="E74C3C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Gross Profit</c:v>
                </c:pt>
                <c:pt idx="1">
                  <c:v>Cost of Revenue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20462400</c:v>
                </c:pt>
                <c:pt idx="1">
                  <c:v>50097600</c:v>
                </c:pt>
              </c:numCache>
            </c:numRef>
          </c:val>
        </c:ser>
        <c:firstSliceAng val="0"/>
        <c:holeSize val="55"/>
      </c:doughnutChart>
      <c:spPr>
        <a:solidFill>
          <a:srgbClr val="0F172A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8BA4C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1A6FB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Revenue</c:v>
                  </c:pt>
                  <c:pt idx="1">
                    <c:v>Gross</c:v>
                  </c:pt>
                  <c:pt idx="2">
                    <c:v>EBITDA</c:v>
                  </c:pt>
                  <c:pt idx="3">
                    <c:v>Net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70560000</c:v>
                </c:pt>
                <c:pt idx="1">
                  <c:v>20462400</c:v>
                </c:pt>
                <c:pt idx="2">
                  <c:v>11854080</c:v>
                </c:pt>
                <c:pt idx="3">
                  <c:v>9650491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8EDF4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1E304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F172A"/>
        </a:solidFill>
        <a:ln>
          <a:noFill/>
        </a:ln>
        <a:effectLst/>
      </c:spPr>
    </c:plotArea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Assets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6FB5"/>
              </a:solidFill>
              <a:effectLst/>
            </c:spPr>
          </c:dPt>
          <c:dPt>
            <c:idx val="1"/>
            <c:bubble3D val="0"/>
            <c:spPr>
              <a:solidFill>
                <a:srgbClr val="3498D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Current Assets</c:v>
                </c:pt>
                <c:pt idx="1">
                  <c:v>Non-Current Assets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24696000</c:v>
                </c:pt>
                <c:pt idx="1">
                  <c:v>24696000</c:v>
                </c:pt>
              </c:numCache>
            </c:numRef>
          </c:val>
        </c:ser>
        <c:firstSliceAng val="0"/>
        <c:holeSize val="55"/>
      </c:doughnutChart>
      <c:spPr>
        <a:solidFill>
          <a:srgbClr val="0F172A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8BA4C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Capital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74C3C"/>
              </a:solidFill>
              <a:effectLst/>
            </c:spPr>
          </c:dPt>
          <c:dPt>
            <c:idx val="1"/>
            <c:bubble3D val="0"/>
            <c:spPr>
              <a:solidFill>
                <a:srgbClr val="2ECC71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Total Debt</c:v>
                </c:pt>
                <c:pt idx="1">
                  <c:v>Equity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11995200</c:v>
                </c:pt>
                <c:pt idx="1">
                  <c:v>28224000</c:v>
                </c:pt>
              </c:numCache>
            </c:numRef>
          </c:val>
        </c:ser>
        <c:firstSliceAng val="0"/>
        <c:holeSize val="55"/>
      </c:doughnutChart>
      <c:spPr>
        <a:solidFill>
          <a:srgbClr val="0F172A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8BA4C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</c:v>
                </c:pt>
              </c:strCache>
            </c:strRef>
          </c:tx>
          <c:spPr>
            <a:solidFill>
              <a:srgbClr val="1A6FB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Assets</c:v>
                  </c:pt>
                  <c:pt idx="1">
                    <c:v>Liab+Eq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24696000</c:v>
                </c:pt>
                <c:pt idx="1">
                  <c:v>12700800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Non-Current</c:v>
                </c:pt>
              </c:strCache>
            </c:strRef>
          </c:tx>
          <c:spPr>
            <a:solidFill>
              <a:srgbClr val="3498D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Assets</c:v>
                  </c:pt>
                  <c:pt idx="1">
                    <c:v>Liab+Eq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24696000</c:v>
                </c:pt>
                <c:pt idx="1">
                  <c:v>36691200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8EDF4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E304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F172A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8BA4C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 Flow</c:v>
                </c:pt>
              </c:strCache>
            </c:strRef>
          </c:tx>
          <c:spPr>
            <a:solidFill>
              <a:srgbClr val="2ECC7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Operating</c:v>
                  </c:pt>
                  <c:pt idx="1">
                    <c:v>Investing</c:v>
                  </c:pt>
                  <c:pt idx="2">
                    <c:v>Financing</c:v>
                  </c:pt>
                  <c:pt idx="3">
                    <c:v>Net Change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10133016</c:v>
                </c:pt>
                <c:pt idx="1">
                  <c:v>-2116800</c:v>
                </c:pt>
                <c:pt idx="2">
                  <c:v>-1058400</c:v>
                </c:pt>
                <c:pt idx="3">
                  <c:v>6957816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8EDF4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E304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F172A"/>
        </a:solidFill>
        <a:ln>
          <a:noFill/>
        </a:ln>
        <a:effectLst/>
      </c:spPr>
    </c:plotArea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rgbClr val="2ECC71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Current</c:v>
                  </c:pt>
                  <c:pt idx="1">
                    <c:v>Quick</c:v>
                  </c:pt>
                  <c:pt idx="2">
                    <c:v>Cash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1.9444444444444444</c:v>
                </c:pt>
                <c:pt idx="1">
                  <c:v>1.5555555555555556</c:v>
                </c:pt>
                <c:pt idx="2">
                  <c:v>0.5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rgbClr val="5A7A9E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Current</c:v>
                  </c:pt>
                  <c:pt idx="1">
                    <c:v>Quick</c:v>
                  </c:pt>
                  <c:pt idx="2">
                    <c:v>Cash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1.5</c:v>
                </c:pt>
                <c:pt idx="1">
                  <c:v>1</c:v>
                </c:pt>
                <c:pt idx="2">
                  <c:v>0.5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900" u="none">
                  <a:solidFill>
                    <a:srgbClr val="E8EDF4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E304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F172A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8BA4C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Margin %</c:v>
                </c:pt>
              </c:strCache>
            </c:strRef>
          </c:tx>
          <c:spPr>
            <a:solidFill>
              <a:srgbClr val="2ECC71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Gross</c:v>
                  </c:pt>
                  <c:pt idx="1">
                    <c:v>EBITDA</c:v>
                  </c:pt>
                  <c:pt idx="2">
                    <c:v>Net</c:v>
                  </c:pt>
                  <c:pt idx="3">
                    <c:v>ROE</c:v>
                  </c:pt>
                  <c:pt idx="4">
                    <c:v>ROA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28.999999999999996</c:v>
                </c:pt>
                <c:pt idx="1">
                  <c:v>16.8</c:v>
                </c:pt>
                <c:pt idx="2">
                  <c:v>13.676999716553286</c:v>
                </c:pt>
                <c:pt idx="3">
                  <c:v>34.19249929138322</c:v>
                </c:pt>
                <c:pt idx="4">
                  <c:v>19.538571023647556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900" u="none">
                  <a:solidFill>
                    <a:srgbClr val="E8EDF4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E304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F172A"/>
        </a:solidFill>
        <a:ln>
          <a:noFill/>
        </a:ln>
        <a:effectLst/>
      </c:spPr>
    </c:plotArea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Score</c:v>
                </c:pt>
              </c:strCache>
            </c:strRef>
          </c:tx>
          <c:spPr>
            <a:solidFill>
              <a:srgbClr val="2ECC71"/>
            </a:solidFill>
            <a:ln w="25400" cap="flat">
              <a:solidFill>
                <a:srgbClr val="2ECC71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6"/>
            <c:spPr>
              <a:solidFill>
                <a:srgbClr val="2ECC71"/>
              </a:solidFill>
              <a:ln w="9525" cap="flat">
                <a:solidFill>
                  <a:srgbClr val="2ECC7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Liquidity</c:v>
                  </c:pt>
                  <c:pt idx="1">
                    <c:v>Profitability</c:v>
                  </c:pt>
                  <c:pt idx="2">
                    <c:v>Leverage</c:v>
                  </c:pt>
                  <c:pt idx="3">
                    <c:v>Efficiency</c:v>
                  </c:pt>
                  <c:pt idx="4">
                    <c:v>Growth</c:v>
                  </c:pt>
                  <c:pt idx="5">
                    <c:v>Cash Flow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97.22222222222221</c:v>
                </c:pt>
                <c:pt idx="1">
                  <c:v>91.17999811035524</c:v>
                </c:pt>
                <c:pt idx="2">
                  <c:v>62.5</c:v>
                </c:pt>
                <c:pt idx="3">
                  <c:v>100</c:v>
                </c:pt>
                <c:pt idx="4">
                  <c:v>100</c:v>
                </c:pt>
                <c:pt idx="5">
                  <c:v>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E8EDF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E304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5A7A9E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F172A"/>
        </a:solidFill>
        <a:ln>
          <a:noFill/>
        </a:ln>
        <a:effectLst/>
      </c:spPr>
    </c:plotArea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2ECC7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48000000</c:v>
                </c:pt>
                <c:pt idx="1">
                  <c:v>58080000</c:v>
                </c:pt>
                <c:pt idx="2">
                  <c:v>70560000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EBITDA</c:v>
                </c:pt>
              </c:strCache>
            </c:strRef>
          </c:tx>
          <c:spPr>
            <a:solidFill>
              <a:srgbClr val="9B59B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8064000</c:v>
                </c:pt>
                <c:pt idx="1">
                  <c:v>9757440</c:v>
                </c:pt>
                <c:pt idx="2">
                  <c:v>11854080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Income</c:v>
                </c:pt>
              </c:strCache>
            </c:strRef>
          </c:tx>
          <c:spPr>
            <a:solidFill>
              <a:srgbClr val="1A6FB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6564960</c:v>
                </c:pt>
                <c:pt idx="1">
                  <c:v>7943602</c:v>
                </c:pt>
                <c:pt idx="2">
                  <c:v>9650491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8EDF4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E304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F172A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8BA4C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Assets</c:v>
                </c:pt>
              </c:strCache>
            </c:strRef>
          </c:tx>
          <c:spPr>
            <a:solidFill>
              <a:srgbClr val="1A6FB5"/>
            </a:solidFill>
            <a:ln w="38100" cap="flat">
              <a:solidFill>
                <a:srgbClr val="1A6FB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6FB5"/>
              </a:solidFill>
              <a:ln w="9525" cap="flat">
                <a:solidFill>
                  <a:srgbClr val="1A6FB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31680000</c:v>
                </c:pt>
                <c:pt idx="1">
                  <c:v>39494400</c:v>
                </c:pt>
                <c:pt idx="2">
                  <c:v>49392000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Equity</c:v>
                </c:pt>
              </c:strCache>
            </c:strRef>
          </c:tx>
          <c:spPr>
            <a:solidFill>
              <a:srgbClr val="2ECC71"/>
            </a:solidFill>
            <a:ln w="38100" cap="flat">
              <a:solidFill>
                <a:srgbClr val="2ECC7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ECC71"/>
              </a:solidFill>
              <a:ln w="9525" cap="flat">
                <a:solidFill>
                  <a:srgbClr val="2ECC7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17280000</c:v>
                </c:pt>
                <c:pt idx="1">
                  <c:v>22070400</c:v>
                </c:pt>
                <c:pt idx="2">
                  <c:v>28224000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Cash</c:v>
                </c:pt>
              </c:strCache>
            </c:strRef>
          </c:tx>
          <c:spPr>
            <a:solidFill>
              <a:srgbClr val="F1C40F"/>
            </a:solidFill>
            <a:ln w="38100" cap="flat">
              <a:solidFill>
                <a:srgbClr val="F1C40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1C40F"/>
              </a:solidFill>
              <a:ln w="9525" cap="flat">
                <a:solidFill>
                  <a:srgbClr val="F1C40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2400000</c:v>
                </c:pt>
                <c:pt idx="1">
                  <c:v>4065600</c:v>
                </c:pt>
                <c:pt idx="2">
                  <c:v>6350400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8EDF4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E304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F172A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8BA4C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Assets</c:v>
                </c:pt>
              </c:strCache>
            </c:strRef>
          </c:tx>
          <c:spPr>
            <a:solidFill>
              <a:srgbClr val="1A6FB5"/>
            </a:solidFill>
            <a:ln w="38100" cap="flat">
              <a:solidFill>
                <a:srgbClr val="1A6FB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6FB5"/>
              </a:solidFill>
              <a:ln w="9525" cap="flat">
                <a:solidFill>
                  <a:srgbClr val="1A6FB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31680000</c:v>
                </c:pt>
                <c:pt idx="1">
                  <c:v>39494400</c:v>
                </c:pt>
                <c:pt idx="2">
                  <c:v>49392000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Liabilities</c:v>
                </c:pt>
              </c:strCache>
            </c:strRef>
          </c:tx>
          <c:spPr>
            <a:solidFill>
              <a:srgbClr val="E74C3C"/>
            </a:solidFill>
            <a:ln w="38100" cap="flat">
              <a:solidFill>
                <a:srgbClr val="E74C3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E74C3C"/>
              </a:solidFill>
              <a:ln w="9525" cap="flat">
                <a:solidFill>
                  <a:srgbClr val="E74C3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14400000</c:v>
                </c:pt>
                <c:pt idx="1">
                  <c:v>17424000</c:v>
                </c:pt>
                <c:pt idx="2">
                  <c:v>21168000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8EDF4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E304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F172A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8BA4C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Gross %</c:v>
                </c:pt>
              </c:strCache>
            </c:strRef>
          </c:tx>
          <c:spPr>
            <a:solidFill>
              <a:srgbClr val="2ECC71"/>
            </a:solidFill>
            <a:ln w="25400" cap="flat">
              <a:solidFill>
                <a:srgbClr val="2ECC7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ECC71"/>
              </a:solidFill>
              <a:ln w="9525" cap="flat">
                <a:solidFill>
                  <a:srgbClr val="2ECC7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28.999999999999996</c:v>
                </c:pt>
                <c:pt idx="1">
                  <c:v>28.999999999999996</c:v>
                </c:pt>
                <c:pt idx="2">
                  <c:v>28.999999999999996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EBITDA %</c:v>
                </c:pt>
              </c:strCache>
            </c:strRef>
          </c:tx>
          <c:spPr>
            <a:solidFill>
              <a:srgbClr val="9B59B6"/>
            </a:solidFill>
            <a:ln w="25400" cap="flat">
              <a:solidFill>
                <a:srgbClr val="9B59B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9B59B6"/>
              </a:solidFill>
              <a:ln w="9525" cap="flat">
                <a:solidFill>
                  <a:srgbClr val="9B59B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16.8</c:v>
                </c:pt>
                <c:pt idx="1">
                  <c:v>16.8</c:v>
                </c:pt>
                <c:pt idx="2">
                  <c:v>16.8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%</c:v>
                </c:pt>
              </c:strCache>
            </c:strRef>
          </c:tx>
          <c:spPr>
            <a:solidFill>
              <a:srgbClr val="1A6FB5"/>
            </a:solidFill>
            <a:ln w="25400" cap="flat">
              <a:solidFill>
                <a:srgbClr val="1A6FB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A6FB5"/>
              </a:solidFill>
              <a:ln w="9525" cap="flat">
                <a:solidFill>
                  <a:srgbClr val="1A6FB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13.677</c:v>
                </c:pt>
                <c:pt idx="1">
                  <c:v>13.677000688705235</c:v>
                </c:pt>
                <c:pt idx="2">
                  <c:v>13.676999716553286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ROE %</c:v>
                </c:pt>
              </c:strCache>
            </c:strRef>
          </c:tx>
          <c:spPr>
            <a:solidFill>
              <a:srgbClr val="F1C40F"/>
            </a:solidFill>
            <a:ln w="25400" cap="flat">
              <a:solidFill>
                <a:srgbClr val="F1C40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F1C40F"/>
              </a:solidFill>
              <a:ln w="9525" cap="flat">
                <a:solidFill>
                  <a:srgbClr val="F1C40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37.99166666666667</c:v>
                </c:pt>
                <c:pt idx="1">
                  <c:v>35.99210707554009</c:v>
                </c:pt>
                <c:pt idx="2">
                  <c:v>34.19249929138322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8EDF4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E304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F172A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8BA4C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Ratio</c:v>
                </c:pt>
              </c:strCache>
            </c:strRef>
          </c:tx>
          <c:spPr>
            <a:solidFill>
              <a:srgbClr val="2ECC71"/>
            </a:solidFill>
            <a:ln w="38100" cap="flat">
              <a:solidFill>
                <a:srgbClr val="2ECC7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diamond"/>
            <c:size val="8"/>
            <c:spPr>
              <a:solidFill>
                <a:srgbClr val="2ECC71"/>
              </a:solidFill>
              <a:ln w="9525" cap="flat">
                <a:solidFill>
                  <a:srgbClr val="2ECC7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1.7222222222222223</c:v>
                </c:pt>
                <c:pt idx="1">
                  <c:v>1.8333333333333333</c:v>
                </c:pt>
                <c:pt idx="2">
                  <c:v>1.9444444444444444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Debt / Equity</c:v>
                </c:pt>
              </c:strCache>
            </c:strRef>
          </c:tx>
          <c:spPr>
            <a:solidFill>
              <a:srgbClr val="E74C3C"/>
            </a:solidFill>
            <a:ln w="38100" cap="flat">
              <a:solidFill>
                <a:srgbClr val="E74C3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diamond"/>
            <c:size val="8"/>
            <c:spPr>
              <a:solidFill>
                <a:srgbClr val="E74C3C"/>
              </a:solidFill>
              <a:ln w="9525" cap="flat">
                <a:solidFill>
                  <a:srgbClr val="E74C3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0.8333333333333334</c:v>
                </c:pt>
                <c:pt idx="1">
                  <c:v>0.7894736842105263</c:v>
                </c:pt>
                <c:pt idx="2">
                  <c:v>0.75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8EDF4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E304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F172A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8BA4C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Historical</c:v>
                </c:pt>
              </c:strCache>
            </c:strRef>
          </c:tx>
          <c:spPr>
            <a:solidFill>
              <a:srgbClr val="2ECC7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  <c:pt idx="3">
                    <c:v>2026</c:v>
                  </c:pt>
                  <c:pt idx="4">
                    <c:v>2027</c:v>
                  </c:pt>
                  <c:pt idx="5">
                    <c:v>2028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48000000</c:v>
                </c:pt>
                <c:pt idx="1">
                  <c:v>58080000</c:v>
                </c:pt>
                <c:pt idx="2">
                  <c:v>70560000</c:v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Projected</c:v>
                </c:pt>
              </c:strCache>
            </c:strRef>
          </c:tx>
          <c:spPr>
            <a:solidFill>
              <a:srgbClr val="9B59B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8EDF4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  <c:pt idx="3">
                    <c:v>2026</c:v>
                  </c:pt>
                  <c:pt idx="4">
                    <c:v>2027</c:v>
                  </c:pt>
                  <c:pt idx="5">
                    <c:v>2028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/>
                </c:pt>
                <c:pt idx="1">
                  <c:v/>
                </c:pt>
                <c:pt idx="2">
                  <c:v>70560000</c:v>
                </c:pt>
                <c:pt idx="3">
                  <c:v>85549626.446281</c:v>
                </c:pt>
                <c:pt idx="4">
                  <c:v>103723619.40331945</c:v>
                </c:pt>
                <c:pt idx="5">
                  <c:v>125758459.37656184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8EDF4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E304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1E304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BA4C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F172A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8BA4C4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solidFill>
      <a:srgbClr val="0F172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chart" Target="/ppt/charts/chart5.xml"/><Relationship Id="rId3" Type="http://schemas.openxmlformats.org/officeDocument/2006/relationships/chart" Target="/ppt/charts/chart6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.xml"/><Relationship Id="rId2" Type="http://schemas.openxmlformats.org/officeDocument/2006/relationships/chart" Target="/ppt/charts/chart13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.xml"/><Relationship Id="rId2" Type="http://schemas.openxmlformats.org/officeDocument/2006/relationships/chart" Target="/ppt/charts/chart15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81018"/>
          </a:solidFill>
          <a:ln w="12700">
            <a:solidFill>
              <a:srgbClr val="08101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800" kern="0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MEANDROBO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7772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CFO AGENT  |  FINANCIAL INTELLIGENCE PLATFORM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31520" y="219456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731520" y="3246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Financial Review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731520" y="3886200"/>
            <a:ext cx="1828800" cy="0"/>
          </a:xfrm>
          <a:prstGeom prst="line">
            <a:avLst/>
          </a:prstGeom>
          <a:noFill/>
          <a:ln w="38100">
            <a:solidFill>
              <a:srgbClr val="2ECC7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4069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400" kern="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 YEAR 2025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44348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September 29, 2026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31520" y="5074920"/>
            <a:ext cx="2194560" cy="457200"/>
          </a:xfrm>
          <a:prstGeom prst="rect">
            <a:avLst/>
          </a:prstGeom>
          <a:solidFill>
            <a:srgbClr val="0D3B24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507492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● AI-EXTRACTED DATA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731520" y="6126480"/>
            <a:ext cx="10972800" cy="0"/>
          </a:xfrm>
          <a:prstGeom prst="line">
            <a:avLst/>
          </a:prstGeom>
          <a:noFill/>
          <a:ln w="12700">
            <a:solidFill>
              <a:srgbClr val="1E304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62362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CONFIDENTIAL  |  FOR INTERNAL BOARD USE ONLY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31520" y="623620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Qatar  |  Doha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2718054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280160"/>
            <a:ext cx="2718054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6072" y="1444752"/>
            <a:ext cx="23888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REVENUE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76072" y="1682496"/>
            <a:ext cx="23888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70.6M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76072" y="2212848"/>
            <a:ext cx="238887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QAR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294126" y="1280160"/>
            <a:ext cx="2718054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294126" y="1280160"/>
            <a:ext cx="2718054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458718" y="1444752"/>
            <a:ext cx="23888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INCOME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458718" y="1682496"/>
            <a:ext cx="23888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9.7M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458718" y="2212848"/>
            <a:ext cx="238887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13.7% margin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176772" y="1280160"/>
            <a:ext cx="2718054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176772" y="1280160"/>
            <a:ext cx="2718054" cy="73152"/>
          </a:xfrm>
          <a:prstGeom prst="rect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41364" y="1444752"/>
            <a:ext cx="23888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341364" y="1682496"/>
            <a:ext cx="23888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11.9M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6341364" y="2212848"/>
            <a:ext cx="238887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B59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16.8% margin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9059418" y="1280160"/>
            <a:ext cx="2718054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9059418" y="1280160"/>
            <a:ext cx="2718054" cy="73152"/>
          </a:xfrm>
          <a:prstGeom prst="rect">
            <a:avLst/>
          </a:prstGeom>
          <a:solidFill>
            <a:srgbClr val="1A6FB5"/>
          </a:solidFill>
          <a:ln w="12700">
            <a:solidFill>
              <a:srgbClr val="1A6FB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224010" y="1444752"/>
            <a:ext cx="23888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ASSETS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9224010" y="1682496"/>
            <a:ext cx="23888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49.4M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9224010" y="2212848"/>
            <a:ext cx="238887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F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Equity: 28.2M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11480" y="2788920"/>
            <a:ext cx="6949440" cy="3520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2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11480" y="2788920"/>
            <a:ext cx="6949440" cy="4572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94360" y="29260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OBSERVATIONS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85800" y="3291840"/>
            <a:ext cx="658368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of 70.6M QAR with gross margin of 29.0%.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income 9.7M (13.7% net margin); EBITDA 11.9M.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ratio 1.94 — liquidity is healthy; cash position 6.4M.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Debt-to-Equity 0.75 — leverage is conservative; ROE 34.2%.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1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cash flow 10.1M; net change in cash 7.0M.</a:t>
            </a:r>
            <a:endParaRPr lang="en-US" sz="1100" dirty="0"/>
          </a:p>
          <a:p>
            <a:pPr marL="342900" indent="-342900">
              <a:buSzPct val="100000"/>
              <a:buChar char="■"/>
            </a:pPr>
            <a:r>
              <a:rPr lang="en-US" sz="11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turnover 1.43x; DSO 69 days.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543800" y="2788920"/>
            <a:ext cx="4251960" cy="3520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20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7543800" y="2788920"/>
            <a:ext cx="4251960" cy="45720"/>
          </a:xfrm>
          <a:prstGeom prst="rect">
            <a:avLst/>
          </a:prstGeom>
          <a:solidFill>
            <a:srgbClr val="1A6FB5"/>
          </a:solidFill>
          <a:ln w="12700">
            <a:solidFill>
              <a:srgbClr val="1A6FB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726680" y="292608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6F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SCORECARD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7726680" y="338328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10195560" y="3474720"/>
            <a:ext cx="1463040" cy="320040"/>
          </a:xfrm>
          <a:prstGeom prst="rect">
            <a:avLst/>
          </a:prstGeom>
          <a:solidFill>
            <a:srgbClr val="0D3B24"/>
          </a:solidFill>
          <a:ln w="6350">
            <a:solidFill>
              <a:srgbClr val="2ECC7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195560" y="34747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STRONG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7726680" y="39136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Profitability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10195560" y="4005072"/>
            <a:ext cx="1463040" cy="320040"/>
          </a:xfrm>
          <a:prstGeom prst="rect">
            <a:avLst/>
          </a:prstGeom>
          <a:solidFill>
            <a:srgbClr val="0D3B24"/>
          </a:solidFill>
          <a:ln w="6350">
            <a:solidFill>
              <a:srgbClr val="2ECC71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195560" y="40050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STRONG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7726680" y="4443984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Leverage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10195560" y="4535424"/>
            <a:ext cx="1463040" cy="320040"/>
          </a:xfrm>
          <a:prstGeom prst="rect">
            <a:avLst/>
          </a:prstGeom>
          <a:solidFill>
            <a:srgbClr val="0D3B24"/>
          </a:solidFill>
          <a:ln w="6350">
            <a:solidFill>
              <a:srgbClr val="2ECC7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0195560" y="4535424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STRONG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7726680" y="4974336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10195560" y="5065776"/>
            <a:ext cx="1463040" cy="320040"/>
          </a:xfrm>
          <a:prstGeom prst="rect">
            <a:avLst/>
          </a:prstGeom>
          <a:solidFill>
            <a:srgbClr val="0D3B24"/>
          </a:solidFill>
          <a:ln w="6350">
            <a:solidFill>
              <a:srgbClr val="2ECC71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10195560" y="5065776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STRONG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7726680" y="5504688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Flow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10195560" y="5596128"/>
            <a:ext cx="1463040" cy="320040"/>
          </a:xfrm>
          <a:prstGeom prst="rect">
            <a:avLst/>
          </a:prstGeom>
          <a:solidFill>
            <a:srgbClr val="0D3B24"/>
          </a:solidFill>
          <a:ln w="6350">
            <a:solidFill>
              <a:srgbClr val="2ECC7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0195560" y="5596128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STRONG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 / 19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Overview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Dashboard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2718054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280160"/>
            <a:ext cx="2718054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6072" y="1444752"/>
            <a:ext cx="23888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76072" y="1682496"/>
            <a:ext cx="23888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70.6M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76072" y="2212848"/>
            <a:ext cx="238887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QAR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294126" y="1280160"/>
            <a:ext cx="2718054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294126" y="1280160"/>
            <a:ext cx="2718054" cy="73152"/>
          </a:xfrm>
          <a:prstGeom prst="rect">
            <a:avLst/>
          </a:prstGeom>
          <a:solidFill>
            <a:srgbClr val="1A6FB5"/>
          </a:solidFill>
          <a:ln w="12700">
            <a:solidFill>
              <a:srgbClr val="1A6FB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458718" y="1444752"/>
            <a:ext cx="23888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PROFIT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458718" y="1682496"/>
            <a:ext cx="23888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20.5M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458718" y="2212848"/>
            <a:ext cx="238887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F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29.0% margin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176772" y="1280160"/>
            <a:ext cx="2718054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176772" y="1280160"/>
            <a:ext cx="2718054" cy="73152"/>
          </a:xfrm>
          <a:prstGeom prst="rect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41364" y="1444752"/>
            <a:ext cx="23888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341364" y="1682496"/>
            <a:ext cx="23888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11.9M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6341364" y="2212848"/>
            <a:ext cx="238887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B59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16.8% margin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9059418" y="1280160"/>
            <a:ext cx="2718054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9059418" y="1280160"/>
            <a:ext cx="2718054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224010" y="1444752"/>
            <a:ext cx="23888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INCOME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9224010" y="1682496"/>
            <a:ext cx="23888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9.7M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9224010" y="2212848"/>
            <a:ext cx="238887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13.7% margin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11480" y="2788920"/>
            <a:ext cx="6766560" cy="3520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4360" y="290779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STATEMENT BREAKDOWN</a:t>
            </a:r>
            <a:endParaRPr lang="en-US" sz="1000" dirty="0"/>
          </a:p>
        </p:txBody>
      </p:sp>
      <p:graphicFrame>
        <p:nvGraphicFramePr>
          <p:cNvPr id="30" name="Chart 0" descr=""/>
          <p:cNvGraphicFramePr/>
          <p:nvPr/>
        </p:nvGraphicFramePr>
        <p:xfrm>
          <a:off x="502920" y="3246120"/>
          <a:ext cx="6583680" cy="2971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31" name="Shape 28"/>
          <p:cNvSpPr/>
          <p:nvPr/>
        </p:nvSpPr>
        <p:spPr>
          <a:xfrm>
            <a:off x="7360920" y="2788920"/>
            <a:ext cx="4434840" cy="3520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543800" y="290779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COMPOSITION</a:t>
            </a:r>
            <a:endParaRPr lang="en-US" sz="1000" dirty="0"/>
          </a:p>
        </p:txBody>
      </p:sp>
      <p:graphicFrame>
        <p:nvGraphicFramePr>
          <p:cNvPr id="33" name="Chart 1" descr=""/>
          <p:cNvGraphicFramePr/>
          <p:nvPr/>
        </p:nvGraphicFramePr>
        <p:xfrm>
          <a:off x="7452360" y="3246120"/>
          <a:ext cx="4251960" cy="2971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4" name="Shape 30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36" name="Text 32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37" name="Text 33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 / 19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Statement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 &amp; Loss — FY 2025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280160"/>
          <a:ext cx="722376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2286000"/>
                <a:gridCol w="1920240"/>
              </a:tblGrid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Item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Amount (QAR)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of Revenue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Revenue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70,560,000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 of Revenue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E74C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(50,097,600)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Gross Profit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20,462,400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Operating Expenses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E74C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(9,878,400)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9B59B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11,854,080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Depreciation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(1,270,080)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Other Income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282,240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Interest Expense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(635,040)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 Income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9,650,491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7818120" y="1280160"/>
            <a:ext cx="3977640" cy="822960"/>
          </a:xfrm>
          <a:prstGeom prst="rect">
            <a:avLst/>
          </a:prstGeom>
          <a:solidFill>
            <a:srgbClr val="111B2E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955280" y="1389888"/>
            <a:ext cx="3703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MARGIN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7955280" y="1627632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29.0%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818120" y="2194560"/>
            <a:ext cx="3977640" cy="822960"/>
          </a:xfrm>
          <a:prstGeom prst="rect">
            <a:avLst/>
          </a:prstGeom>
          <a:solidFill>
            <a:srgbClr val="111B2E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955280" y="2304288"/>
            <a:ext cx="3703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MARGIN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7955280" y="2542032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B59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16.8%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7818120" y="3108960"/>
            <a:ext cx="3977640" cy="822960"/>
          </a:xfrm>
          <a:prstGeom prst="rect">
            <a:avLst/>
          </a:prstGeom>
          <a:solidFill>
            <a:srgbClr val="111B2E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955280" y="3218688"/>
            <a:ext cx="3703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MARGIN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7955280" y="3456432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13.7%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7818120" y="4114800"/>
            <a:ext cx="3977640" cy="219456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955280" y="4206240"/>
            <a:ext cx="3703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PROFITABILITY FUNNEL</a:t>
            </a:r>
            <a:endParaRPr lang="en-US" sz="900" dirty="0"/>
          </a:p>
        </p:txBody>
      </p:sp>
      <p:graphicFrame>
        <p:nvGraphicFramePr>
          <p:cNvPr id="20" name="Chart 0" descr=""/>
          <p:cNvGraphicFramePr/>
          <p:nvPr/>
        </p:nvGraphicFramePr>
        <p:xfrm>
          <a:off x="7909560" y="4434840"/>
          <a:ext cx="3794760" cy="1828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1" name="Shape 17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23" name="Text 19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24" name="Text 20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 / 19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Sheet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Position — FY 2025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280160"/>
          <a:ext cx="5669280" cy="914400"/>
        </p:xfrm>
        <a:graphic>
          <a:graphicData uri="http://schemas.openxmlformats.org/drawingml/2006/table">
            <a:tbl>
              <a:tblPr/>
              <a:tblGrid>
                <a:gridCol w="3566160"/>
                <a:gridCol w="2103120"/>
              </a:tblGrid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ASSETS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6FB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Amount (QAR)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6FB5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Cash &amp; Equivalents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6,350,400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Accounts Receivable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13,406,400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Inventory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4,939,200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Other Current Assets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Assets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A6FB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24,696,000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Property, Plant &amp; Equipment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22,579,200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Intangibles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Non-Current Assets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A6FB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24,696,000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A6FB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ASSETS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A6FB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49,392,000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72200" y="1280160"/>
          <a:ext cx="5669280" cy="914400"/>
        </p:xfrm>
        <a:graphic>
          <a:graphicData uri="http://schemas.openxmlformats.org/drawingml/2006/table">
            <a:tbl>
              <a:tblPr/>
              <a:tblGrid>
                <a:gridCol w="3566160"/>
                <a:gridCol w="2103120"/>
              </a:tblGrid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LIABILITIES &amp; EQUITY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4C3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Amount (QAR)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4C3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Accounts Payable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9,172,800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Short-term Debt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3,528,000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Other Current Liabilities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Liabilities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74C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12,700,800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Long-term Debt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8,467,200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Other Non-Current Liab.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Liabilities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74C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21,168,000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Share Capital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8,467,200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Retained Earnings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19,756,800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EQUITY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3B24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28,224,000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3B24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411480" y="5715000"/>
            <a:ext cx="11384280" cy="548640"/>
          </a:xfrm>
          <a:prstGeom prst="rect">
            <a:avLst/>
          </a:prstGeom>
          <a:solidFill>
            <a:srgbClr val="0D3B24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411480" y="5715000"/>
            <a:ext cx="11384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BALANCED: Assets 49,392,000 = Liabilities 21,168,000 + Equity 28,224,000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/ 19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Sheet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Structure &amp; Composition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3749040" cy="498348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13716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COMPOSITION</a:t>
            </a:r>
            <a:endParaRPr lang="en-US" sz="1000" dirty="0"/>
          </a:p>
        </p:txBody>
      </p:sp>
      <p:graphicFrame>
        <p:nvGraphicFramePr>
          <p:cNvPr id="10" name="Chart 0" descr=""/>
          <p:cNvGraphicFramePr/>
          <p:nvPr/>
        </p:nvGraphicFramePr>
        <p:xfrm>
          <a:off x="502920" y="1691640"/>
          <a:ext cx="356616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1" name="Shape 8"/>
          <p:cNvSpPr/>
          <p:nvPr/>
        </p:nvSpPr>
        <p:spPr>
          <a:xfrm>
            <a:off x="4297680" y="1280160"/>
            <a:ext cx="3749040" cy="498348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434840" y="13716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STRUCTURE</a:t>
            </a:r>
            <a:endParaRPr lang="en-US" sz="1000" dirty="0"/>
          </a:p>
        </p:txBody>
      </p:sp>
      <p:graphicFrame>
        <p:nvGraphicFramePr>
          <p:cNvPr id="13" name="Chart 1" descr=""/>
          <p:cNvGraphicFramePr/>
          <p:nvPr/>
        </p:nvGraphicFramePr>
        <p:xfrm>
          <a:off x="4389120" y="1691640"/>
          <a:ext cx="356616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4" name="Shape 10"/>
          <p:cNvSpPr/>
          <p:nvPr/>
        </p:nvSpPr>
        <p:spPr>
          <a:xfrm>
            <a:off x="8183880" y="1280160"/>
            <a:ext cx="3611880" cy="498348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21040" y="137160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COMPARISON</a:t>
            </a:r>
            <a:endParaRPr lang="en-US" sz="1000" dirty="0"/>
          </a:p>
        </p:txBody>
      </p:sp>
      <p:graphicFrame>
        <p:nvGraphicFramePr>
          <p:cNvPr id="16" name="Chart 2" descr=""/>
          <p:cNvGraphicFramePr/>
          <p:nvPr/>
        </p:nvGraphicFramePr>
        <p:xfrm>
          <a:off x="8275320" y="1691640"/>
          <a:ext cx="342900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7" name="Shape 12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 / 19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Flow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Flow Statement — FY 2025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2718054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280160"/>
            <a:ext cx="2718054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6072" y="1444752"/>
            <a:ext cx="23888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76072" y="1682496"/>
            <a:ext cx="23888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10.1M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3294126" y="1280160"/>
            <a:ext cx="2718054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94126" y="1280160"/>
            <a:ext cx="2718054" cy="73152"/>
          </a:xfrm>
          <a:prstGeom prst="rect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458718" y="1444752"/>
            <a:ext cx="23888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INVESTING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458718" y="1682496"/>
            <a:ext cx="23888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-2.1M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6176772" y="1280160"/>
            <a:ext cx="2718054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76772" y="1280160"/>
            <a:ext cx="2718054" cy="73152"/>
          </a:xfrm>
          <a:prstGeom prst="rect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41364" y="1444752"/>
            <a:ext cx="23888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FINANCING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341364" y="1682496"/>
            <a:ext cx="23888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-1.1M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9059418" y="1280160"/>
            <a:ext cx="2718054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9059418" y="1280160"/>
            <a:ext cx="2718054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24010" y="1444752"/>
            <a:ext cx="23888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CHANGE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9224010" y="1682496"/>
            <a:ext cx="23888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7.0M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411480" y="2788920"/>
            <a:ext cx="6949440" cy="3520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4360" y="290779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FLOW BY ACTIVITY</a:t>
            </a:r>
            <a:endParaRPr lang="en-US" sz="1000" dirty="0"/>
          </a:p>
        </p:txBody>
      </p:sp>
      <p:graphicFrame>
        <p:nvGraphicFramePr>
          <p:cNvPr id="26" name="Chart 0" descr=""/>
          <p:cNvGraphicFramePr/>
          <p:nvPr/>
        </p:nvGraphicFramePr>
        <p:xfrm>
          <a:off x="502920" y="3246120"/>
          <a:ext cx="6766560" cy="2971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43800" y="2788920"/>
          <a:ext cx="4251960" cy="914400"/>
        </p:xfrm>
        <a:graphic>
          <a:graphicData uri="http://schemas.openxmlformats.org/drawingml/2006/table">
            <a:tbl>
              <a:tblPr/>
              <a:tblGrid>
                <a:gridCol w="242316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Reconciliation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Amount (QAR)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Beginning Cash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-607,416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Operating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10,133,016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74C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Investing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E74C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-2,116,800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74C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Financing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E74C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-1,058,400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 Change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6,957,816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Ending Cash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6,350,400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</a:tr>
            </a:tbl>
          </a:graphicData>
        </a:graphic>
      </p:graphicFrame>
      <p:sp>
        <p:nvSpPr>
          <p:cNvPr id="28" name="Shape 24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30" name="Text 26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31" name="Text 27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 / 19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Ratios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Analysis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3678936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280160"/>
            <a:ext cx="3678936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6072" y="1444752"/>
            <a:ext cx="3349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RATIO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76072" y="1682496"/>
            <a:ext cx="3349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1.94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76072" y="2212848"/>
            <a:ext cx="3349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 &gt; 1.5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255008" y="1280160"/>
            <a:ext cx="3678936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255008" y="1280160"/>
            <a:ext cx="3678936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419600" y="1444752"/>
            <a:ext cx="3349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RATIO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419600" y="1682496"/>
            <a:ext cx="3349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1.56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419600" y="2212848"/>
            <a:ext cx="3349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 &gt; 1.0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8098536" y="1280160"/>
            <a:ext cx="3678936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098536" y="1280160"/>
            <a:ext cx="3678936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63128" y="1444752"/>
            <a:ext cx="3349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RATIO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263128" y="1682496"/>
            <a:ext cx="3349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0.50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8263128" y="2212848"/>
            <a:ext cx="3349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 &gt; 0.5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11480" y="2788920"/>
            <a:ext cx="7040880" cy="3520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94360" y="29077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 vs BENCHMARK</a:t>
            </a:r>
            <a:endParaRPr lang="en-US" sz="1000" dirty="0"/>
          </a:p>
        </p:txBody>
      </p:sp>
      <p:graphicFrame>
        <p:nvGraphicFramePr>
          <p:cNvPr id="25" name="Chart 0" descr=""/>
          <p:cNvGraphicFramePr/>
          <p:nvPr/>
        </p:nvGraphicFramePr>
        <p:xfrm>
          <a:off x="502920" y="3246120"/>
          <a:ext cx="6858000" cy="2971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6" name="Shape 23"/>
          <p:cNvSpPr/>
          <p:nvPr/>
        </p:nvSpPr>
        <p:spPr>
          <a:xfrm>
            <a:off x="7589520" y="2788920"/>
            <a:ext cx="4206240" cy="3520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772400" y="290779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INTERPRETATION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7863840" y="3246120"/>
            <a:ext cx="3840480" cy="2971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liquidity position — sufficient current assets to cover short-term obligations.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ratio above 1.0 — company can meet obligations without relying on inventory.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ratio healthy — strong cash buffer for operational shocks.</a:t>
            </a:r>
            <a:endParaRPr lang="en-US" sz="1000" dirty="0"/>
          </a:p>
          <a:p>
            <a:pPr marL="342900" indent="-342900">
              <a:buSzPct val="100000"/>
              <a:buChar char="■"/>
            </a:pPr>
            <a:r>
              <a:rPr lang="en-US" sz="1000" dirty="0">
                <a:solidFill>
                  <a:srgbClr val="1A6F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capital: 12.0M QAR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32" name="Text 29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 / 19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Ratios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Profitability Analysis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2141525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280160"/>
            <a:ext cx="2141525" cy="73152"/>
          </a:xfrm>
          <a:prstGeom prst="rect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6072" y="1444752"/>
            <a:ext cx="181234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MARGIN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76072" y="1682496"/>
            <a:ext cx="181234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29.0%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76072" y="2212848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1C4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&gt; 40%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717597" y="1280160"/>
            <a:ext cx="2141525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17597" y="1280160"/>
            <a:ext cx="2141525" cy="73152"/>
          </a:xfrm>
          <a:prstGeom prst="rect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882189" y="1444752"/>
            <a:ext cx="181234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MARGIN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2882189" y="1682496"/>
            <a:ext cx="181234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16.8%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2882189" y="2212848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1C4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&gt; 20%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023714" y="1280160"/>
            <a:ext cx="2141525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023714" y="1280160"/>
            <a:ext cx="2141525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188306" y="1444752"/>
            <a:ext cx="181234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MARGIN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188306" y="1682496"/>
            <a:ext cx="181234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13.7%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5188306" y="2212848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&gt; 10%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7329830" y="1280160"/>
            <a:ext cx="2141525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7329830" y="1280160"/>
            <a:ext cx="2141525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494422" y="1444752"/>
            <a:ext cx="181234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ROE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7494422" y="1682496"/>
            <a:ext cx="181234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34.2%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7494422" y="2212848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&gt; 15%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9635947" y="1280160"/>
            <a:ext cx="2141525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9635947" y="1280160"/>
            <a:ext cx="2141525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800539" y="1444752"/>
            <a:ext cx="181234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9800539" y="1682496"/>
            <a:ext cx="181234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19.5%</a:t>
            </a:r>
            <a:endParaRPr lang="en-US" sz="2400" dirty="0"/>
          </a:p>
        </p:txBody>
      </p:sp>
      <p:sp>
        <p:nvSpPr>
          <p:cNvPr id="32" name="Text 30"/>
          <p:cNvSpPr/>
          <p:nvPr/>
        </p:nvSpPr>
        <p:spPr>
          <a:xfrm>
            <a:off x="9800539" y="2212848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&gt; 5%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11480" y="2788920"/>
            <a:ext cx="7040880" cy="3520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94360" y="29077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 PROGRESSION</a:t>
            </a:r>
            <a:endParaRPr lang="en-US" sz="1000" dirty="0"/>
          </a:p>
        </p:txBody>
      </p:sp>
      <p:graphicFrame>
        <p:nvGraphicFramePr>
          <p:cNvPr id="35" name="Chart 0" descr=""/>
          <p:cNvGraphicFramePr/>
          <p:nvPr/>
        </p:nvGraphicFramePr>
        <p:xfrm>
          <a:off x="502920" y="3246120"/>
          <a:ext cx="6858000" cy="2971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36" name="Shape 33"/>
          <p:cNvSpPr/>
          <p:nvPr/>
        </p:nvSpPr>
        <p:spPr>
          <a:xfrm>
            <a:off x="7589520" y="2788920"/>
            <a:ext cx="4206240" cy="3520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7772400" y="290779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PROFITABILITY NOTES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7863840" y="3246120"/>
            <a:ext cx="3840480" cy="2971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margin at 29.0% reflects compressed pricing power over COGS.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margin of 16.8% — operational cash generation is modest.</a:t>
            </a:r>
            <a:endParaRPr lang="en-US" sz="1000" dirty="0"/>
          </a:p>
          <a:p>
            <a:pPr marL="342900" indent="-342900">
              <a:spcAft>
                <a:spcPts val="800"/>
              </a:spcAft>
              <a:buSzPct val="100000"/>
              <a:buChar char="■"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margin of 13.7% translates revenue to bottom line at healthy efficiency.</a:t>
            </a:r>
            <a:endParaRPr lang="en-US" sz="1000" dirty="0"/>
          </a:p>
          <a:p>
            <a:pPr marL="342900" indent="-342900">
              <a:buSzPct val="100000"/>
              <a:buChar char="■"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ROE of 34.2% — shareholder returns are attractive.</a:t>
            </a:r>
            <a:endParaRPr lang="en-US" sz="1000" dirty="0"/>
          </a:p>
        </p:txBody>
      </p:sp>
      <p:sp>
        <p:nvSpPr>
          <p:cNvPr id="39" name="Shape 36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42" name="Text 39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 / 19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Ratios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Leverage &amp; Efficiency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2141525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280160"/>
            <a:ext cx="2141525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6072" y="1444752"/>
            <a:ext cx="181234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 / EQUITY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76072" y="1682496"/>
            <a:ext cx="181234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0.75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76072" y="2212848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&lt; 1.0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717597" y="1280160"/>
            <a:ext cx="2141525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17597" y="1280160"/>
            <a:ext cx="2141525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882189" y="1444752"/>
            <a:ext cx="181234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 / ASSETS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2882189" y="1682496"/>
            <a:ext cx="181234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42.9%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2882189" y="2212848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&lt; 50%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023714" y="1280160"/>
            <a:ext cx="2141525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023714" y="1280160"/>
            <a:ext cx="2141525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188306" y="1444752"/>
            <a:ext cx="181234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TURNOVER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188306" y="1682496"/>
            <a:ext cx="181234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1.43x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5188306" y="2212848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&gt; 0.5x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7329830" y="1280160"/>
            <a:ext cx="2141525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7329830" y="1280160"/>
            <a:ext cx="2141525" cy="73152"/>
          </a:xfrm>
          <a:prstGeom prst="rect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494422" y="1444752"/>
            <a:ext cx="181234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DSO (days)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7494422" y="1682496"/>
            <a:ext cx="181234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7494422" y="2212848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1C4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&lt; 45d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9635947" y="1280160"/>
            <a:ext cx="2141525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9635947" y="1280160"/>
            <a:ext cx="2141525" cy="73152"/>
          </a:xfrm>
          <a:prstGeom prst="rect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800539" y="1444752"/>
            <a:ext cx="181234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DPO (days)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9800539" y="1682496"/>
            <a:ext cx="181234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</a:t>
            </a:r>
            <a:endParaRPr lang="en-US" sz="2400" dirty="0"/>
          </a:p>
        </p:txBody>
      </p:sp>
      <p:sp>
        <p:nvSpPr>
          <p:cNvPr id="32" name="Text 30"/>
          <p:cNvSpPr/>
          <p:nvPr/>
        </p:nvSpPr>
        <p:spPr>
          <a:xfrm>
            <a:off x="9800539" y="2212848"/>
            <a:ext cx="181234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1C4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30–45d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788920"/>
          <a:ext cx="1138428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743200"/>
                <a:gridCol w="2103120"/>
                <a:gridCol w="2103120"/>
                <a:gridCol w="2697480"/>
              </a:tblGrid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Ratio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Actual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Benchmark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Ratio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 1.5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Quick Ratio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 1.0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Cash Ratio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 0.5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Profitability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Gross Margin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 40%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WATCH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Profitability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 Margin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 20%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WATCH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Profitability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 Margin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 10%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Profitability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 15%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Profitability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 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Debt / Equity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1.0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Debt / Assets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50%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Efficiency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Asset Turnover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1.43x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 0.5x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Efficiency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DSO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 days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45d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WATCH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Efficiency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DPO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 days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30–45d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WATCH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34" name="Shape 31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/ 19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Ratios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Health Scorecard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6400800" cy="502920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37160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MULTI-DIMENSIONAL HEALTH SCORE</a:t>
            </a:r>
            <a:endParaRPr lang="en-US" sz="1000" dirty="0"/>
          </a:p>
        </p:txBody>
      </p:sp>
      <p:graphicFrame>
        <p:nvGraphicFramePr>
          <p:cNvPr id="10" name="Chart 0" descr=""/>
          <p:cNvGraphicFramePr/>
          <p:nvPr/>
        </p:nvGraphicFramePr>
        <p:xfrm>
          <a:off x="502920" y="1691640"/>
          <a:ext cx="621792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995160" y="1280160"/>
          <a:ext cx="480060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1234440"/>
                <a:gridCol w="146304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Dimension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Profitability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WATCH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Efficiency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Growth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Cash Flow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2" name="Shape 8"/>
          <p:cNvSpPr/>
          <p:nvPr/>
        </p:nvSpPr>
        <p:spPr>
          <a:xfrm>
            <a:off x="6995160" y="5212080"/>
            <a:ext cx="4800600" cy="1097280"/>
          </a:xfrm>
          <a:prstGeom prst="rect">
            <a:avLst/>
          </a:prstGeom>
          <a:solidFill>
            <a:srgbClr val="0D3B24"/>
          </a:solidFill>
          <a:ln w="19050">
            <a:solidFill>
              <a:srgbClr val="2ECC71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20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7132320" y="52852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3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SCORE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7132320" y="553212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89 / 100</a:t>
            </a:r>
            <a:endParaRPr lang="en-US" sz="2800" dirty="0"/>
          </a:p>
        </p:txBody>
      </p:sp>
      <p:sp>
        <p:nvSpPr>
          <p:cNvPr id="15" name="Text 11"/>
          <p:cNvSpPr/>
          <p:nvPr/>
        </p:nvSpPr>
        <p:spPr>
          <a:xfrm>
            <a:off x="7132320" y="5989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200" kern="0" dirty="0">
                <a:solidFill>
                  <a:srgbClr val="E8ED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STRONG FINANCIAL HEALTH</a:t>
            </a:r>
            <a:endParaRPr lang="en-US" sz="900" dirty="0"/>
          </a:p>
        </p:txBody>
      </p:sp>
      <p:sp>
        <p:nvSpPr>
          <p:cNvPr id="16" name="Shape 12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 / 19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Performance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Multi-Year Revenue &amp; Profit Trends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11384280" cy="502920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3716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REVENUE, EBITDA &amp; NET INCOME — 2023 to 2025</a:t>
            </a:r>
            <a:endParaRPr lang="en-US" sz="1000" dirty="0"/>
          </a:p>
        </p:txBody>
      </p:sp>
      <p:graphicFrame>
        <p:nvGraphicFramePr>
          <p:cNvPr id="10" name="Chart 0" descr=""/>
          <p:cNvGraphicFramePr/>
          <p:nvPr/>
        </p:nvGraphicFramePr>
        <p:xfrm>
          <a:off x="502920" y="1691640"/>
          <a:ext cx="1120140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1" name="Shape 8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 / 19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Performance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Sheet Growth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7040880" cy="502920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37160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ASSETS, EQUITY &amp; CASH</a:t>
            </a:r>
            <a:endParaRPr lang="en-US" sz="1000" dirty="0"/>
          </a:p>
        </p:txBody>
      </p:sp>
      <p:graphicFrame>
        <p:nvGraphicFramePr>
          <p:cNvPr id="10" name="Chart 0" descr=""/>
          <p:cNvGraphicFramePr/>
          <p:nvPr/>
        </p:nvGraphicFramePr>
        <p:xfrm>
          <a:off x="502920" y="1691640"/>
          <a:ext cx="685800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1" name="Shape 8"/>
          <p:cNvSpPr/>
          <p:nvPr/>
        </p:nvSpPr>
        <p:spPr>
          <a:xfrm>
            <a:off x="7589520" y="1280160"/>
            <a:ext cx="4206240" cy="502920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0" y="13716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ASSETS vs LIABILITIES</a:t>
            </a:r>
            <a:endParaRPr lang="en-US" sz="1000" dirty="0"/>
          </a:p>
        </p:txBody>
      </p:sp>
      <p:graphicFrame>
        <p:nvGraphicFramePr>
          <p:cNvPr id="13" name="Chart 1" descr=""/>
          <p:cNvGraphicFramePr/>
          <p:nvPr/>
        </p:nvGraphicFramePr>
        <p:xfrm>
          <a:off x="7680960" y="1691640"/>
          <a:ext cx="402336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4" name="Shape 10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 / 19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Performance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 Trends Over Time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5669280" cy="502920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37160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MARGINS &amp; RETURNS (%)</a:t>
            </a:r>
            <a:endParaRPr lang="en-US" sz="1000" dirty="0"/>
          </a:p>
        </p:txBody>
      </p:sp>
      <p:graphicFrame>
        <p:nvGraphicFramePr>
          <p:cNvPr id="10" name="Chart 0" descr=""/>
          <p:cNvGraphicFramePr/>
          <p:nvPr/>
        </p:nvGraphicFramePr>
        <p:xfrm>
          <a:off x="502920" y="1691640"/>
          <a:ext cx="548640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1" name="Shape 8"/>
          <p:cNvSpPr/>
          <p:nvPr/>
        </p:nvSpPr>
        <p:spPr>
          <a:xfrm>
            <a:off x="6217920" y="1280160"/>
            <a:ext cx="5577840" cy="502920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0" y="137160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&amp; LEVERAGE</a:t>
            </a:r>
            <a:endParaRPr lang="en-US" sz="1000" dirty="0"/>
          </a:p>
        </p:txBody>
      </p:sp>
      <p:graphicFrame>
        <p:nvGraphicFramePr>
          <p:cNvPr id="13" name="Chart 1" descr=""/>
          <p:cNvGraphicFramePr/>
          <p:nvPr/>
        </p:nvGraphicFramePr>
        <p:xfrm>
          <a:off x="6309360" y="1691640"/>
          <a:ext cx="539496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4" name="Shape 10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 / 19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Performance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Year-over-Year Comparison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20040" y="1280160"/>
          <a:ext cx="1156716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1325880"/>
                <a:gridCol w="1325880"/>
                <a:gridCol w="1143000"/>
                <a:gridCol w="1234440"/>
                <a:gridCol w="1143000"/>
                <a:gridCol w="1051560"/>
                <a:gridCol w="822960"/>
                <a:gridCol w="822960"/>
                <a:gridCol w="822960"/>
                <a:gridCol w="96012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Revenue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 Income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Assets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Equity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Cash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Gross 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 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ROE 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200" kern="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D/E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A6FB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48,000,000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6,564,960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9B59B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8,064,000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A6FB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31,680,000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17,280,000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2,400,000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A6FB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58,080,000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7,943,602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9B59B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9,757,440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A6FB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39,494,400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22,070,400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4,065,600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E8EDF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70,560,000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9,650,491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9B59B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11,854,080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A6FB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49,392,000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2ECC7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28,224,000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6,350,400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8BA4C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540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spc="100" kern="0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CAGR / Δ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1C4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5A7A9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E304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B2E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 / 19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Outlook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&amp; Projections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3678936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280160"/>
            <a:ext cx="3678936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6072" y="1444752"/>
            <a:ext cx="3349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 2026 REVENUE (proj)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76072" y="1682496"/>
            <a:ext cx="3349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85.5M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76072" y="2212848"/>
            <a:ext cx="3349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21.2% growth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255008" y="1280160"/>
            <a:ext cx="3678936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255008" y="1280160"/>
            <a:ext cx="3678936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419600" y="1444752"/>
            <a:ext cx="3349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 2027 REVENUE (proj)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419600" y="1682496"/>
            <a:ext cx="3349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103.7M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419600" y="2212848"/>
            <a:ext cx="3349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8098536" y="1280160"/>
            <a:ext cx="3678936" cy="1234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3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098536" y="1280160"/>
            <a:ext cx="3678936" cy="73152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63128" y="1444752"/>
            <a:ext cx="3349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 2028 REVENUE (proj)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263128" y="1682496"/>
            <a:ext cx="3349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125.8M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8263128" y="2212848"/>
            <a:ext cx="3349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11480" y="2788920"/>
            <a:ext cx="11384280" cy="352044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94360" y="2907792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&amp; PROJECTED REVENUE</a:t>
            </a:r>
            <a:endParaRPr lang="en-US" sz="1000" dirty="0"/>
          </a:p>
        </p:txBody>
      </p:sp>
      <p:graphicFrame>
        <p:nvGraphicFramePr>
          <p:cNvPr id="25" name="Chart 0" descr=""/>
          <p:cNvGraphicFramePr/>
          <p:nvPr/>
        </p:nvGraphicFramePr>
        <p:xfrm>
          <a:off x="502920" y="3246120"/>
          <a:ext cx="11201400" cy="2971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6" name="Shape 23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 / 19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Review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Risks &amp; Recommendations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5669280" cy="502920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2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280160"/>
            <a:ext cx="5669280" cy="45720"/>
          </a:xfrm>
          <a:prstGeom prst="rect">
            <a:avLst/>
          </a:prstGeom>
          <a:solidFill>
            <a:srgbClr val="E74C3C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141732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RISKS &amp; WATCH ITEMS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85800" y="1828800"/>
            <a:ext cx="5212080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■"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DSO of 69 days — collection cycle is slow; review credit policy.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217920" y="1280160"/>
            <a:ext cx="5577840" cy="502920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2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217920" y="1280160"/>
            <a:ext cx="5577840" cy="4572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0" y="14173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RECOMMENDATIONS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355080" y="1828800"/>
            <a:ext cx="5257800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■"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Tighten credit policy — introduce early-payment discounts; automate collections workflow.</a:t>
            </a:r>
            <a:endParaRPr lang="en-US" sz="1000" dirty="0"/>
          </a:p>
          <a:p>
            <a:pPr marL="342900" indent="-342900">
              <a:spcAft>
                <a:spcPts val="1000"/>
              </a:spcAft>
              <a:buSzPct val="100000"/>
              <a:buChar char="■"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margin — invest retained earnings into growth initiatives with documented ROI.</a:t>
            </a:r>
            <a:endParaRPr lang="en-US" sz="1000" dirty="0"/>
          </a:p>
          <a:p>
            <a:pPr marL="342900" indent="-342900">
              <a:spcAft>
                <a:spcPts val="1000"/>
              </a:spcAft>
              <a:buSzPct val="100000"/>
              <a:buChar char="■"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monthly variance review against budget &amp; forecast.</a:t>
            </a:r>
            <a:endParaRPr lang="en-US" sz="1000" dirty="0"/>
          </a:p>
          <a:p>
            <a:pPr marL="342900" indent="-342900">
              <a:spcAft>
                <a:spcPts val="1000"/>
              </a:spcAft>
              <a:buSzPct val="100000"/>
              <a:buChar char="■"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Formalize KPI dashboard with monthly board review cadence.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17 / 19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1148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 &amp; Notes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515600" y="228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FY 2025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51560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 DATA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84280" cy="0"/>
          </a:xfrm>
          <a:prstGeom prst="line">
            <a:avLst/>
          </a:prstGeom>
          <a:noFill/>
          <a:ln w="9525">
            <a:solidFill>
              <a:srgbClr val="1E304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1480" y="1280160"/>
            <a:ext cx="11384280" cy="164592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11480" y="1280160"/>
            <a:ext cx="11384280" cy="4572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1417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SOURCE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1737360"/>
            <a:ext cx="11064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AI-extracted from uploaded financial documents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Company: Horizon Trading W.L.L. (Demo)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Currency: QAR     Fiscal Year: 2025     Report Date: September 29, 2026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11480" y="3108960"/>
            <a:ext cx="5669280" cy="320040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320040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 DEFINITIONS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85800" y="3520440"/>
            <a:ext cx="521208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Ratio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Assets / Current Liabilities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Ratio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(Current Assets − Inventory) / Current Liabilities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Margin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Profit / Revenue × 100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Margin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/ Revenue × 100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ROE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Income / Equity × 100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 / Equity</a:t>
            </a:r>
            <a:endParaRPr lang="en-US" sz="10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Debt / Total Equity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DSO</a:t>
            </a:r>
            <a:endParaRPr lang="en-US" sz="1000" dirty="0"/>
          </a:p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(Receivables / Revenue) × 365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217920" y="3108960"/>
            <a:ext cx="5577840" cy="3200400"/>
          </a:xfrm>
          <a:prstGeom prst="rect">
            <a:avLst/>
          </a:prstGeom>
          <a:solidFill>
            <a:srgbClr val="0F172A"/>
          </a:solidFill>
          <a:ln w="6350">
            <a:solidFill>
              <a:srgbClr val="1E304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0" y="320040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 METHODOLOGY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355080" y="3520440"/>
            <a:ext cx="530352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Benchmarks reflect general financial-health guidelines commonly used in corporate finance analysis.</a:t>
            </a:r>
            <a:endParaRPr lang="en-US" sz="1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Industry-specific targets may differ materially.</a:t>
            </a:r>
            <a:endParaRPr lang="en-US" sz="1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Regional factors (Qatar / GCC) may alter expected ranges for leverage &amp; liquidity.</a:t>
            </a:r>
            <a:endParaRPr lang="en-US" sz="1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0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This report is generated by MeandRobo CFO Agent using AI-assisted analysis.</a:t>
            </a:r>
            <a:endParaRPr lang="en-US" sz="1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F1C4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DISCLAIMER</a:t>
            </a:r>
            <a:endParaRPr lang="en-US" sz="1000" dirty="0"/>
          </a:p>
          <a:p>
            <a:pPr indent="0" marL="0">
              <a:buNone/>
            </a:pPr>
            <a:r>
              <a:rPr lang="en-US" sz="900" i="1" dirty="0">
                <a:solidFill>
                  <a:srgbClr val="5A7A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report is for informational purposes only and does not constitute financial, tax, or investment advice. All figures should be independently verified before use in decision-making.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11480" y="6446520"/>
            <a:ext cx="11384280" cy="0"/>
          </a:xfrm>
          <a:prstGeom prst="line">
            <a:avLst/>
          </a:prstGeom>
          <a:noFill/>
          <a:ln w="6350">
            <a:solidFill>
              <a:srgbClr val="1E304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1148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MeandRobo CFO Agent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114800" y="65105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Trading W.L.L. (Demo)  |  FY 2025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229600" y="6510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A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18 / 19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81018"/>
          </a:solidFill>
          <a:ln w="12700">
            <a:solidFill>
              <a:srgbClr val="08101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CC71"/>
          </a:solidFill>
          <a:ln w="12700">
            <a:solidFill>
              <a:srgbClr val="2ECC7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219456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2EC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5600" dirty="0"/>
          </a:p>
        </p:txBody>
      </p:sp>
      <p:sp>
        <p:nvSpPr>
          <p:cNvPr id="5" name="Shape 3"/>
          <p:cNvSpPr/>
          <p:nvPr/>
        </p:nvSpPr>
        <p:spPr>
          <a:xfrm>
            <a:off x="731520" y="3383280"/>
            <a:ext cx="1828800" cy="0"/>
          </a:xfrm>
          <a:prstGeom prst="line">
            <a:avLst/>
          </a:prstGeom>
          <a:noFill/>
          <a:ln w="38100">
            <a:solidFill>
              <a:srgbClr val="2ECC7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35661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E8ED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42976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report was generated by the MeandRobo CFO Agent — an AI-powered financial intelligence platform for decision-makers.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31520" y="5394960"/>
            <a:ext cx="10972800" cy="54864"/>
          </a:xfrm>
          <a:prstGeom prst="rect">
            <a:avLst/>
          </a:prstGeom>
          <a:solidFill>
            <a:srgbClr val="1E3048"/>
          </a:solidFill>
          <a:ln w="12700">
            <a:solidFill>
              <a:srgbClr val="1E304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5778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2ECC7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MEANDROBO QATAR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58704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A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Intelligence  |  Doha, Qatar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1520" y="61722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6FB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cfo.meandrobo.com.qa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MeandRobo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 Trading W.L.L. (Demo) — FY 2025 Financial Report</dc:title>
  <dc:subject>CFO Boardroom Report</dc:subject>
  <dc:creator>MeandRobo CFO Agent</dc:creator>
  <cp:lastModifiedBy>MeandRobo CFO Agent</cp:lastModifiedBy>
  <cp:revision>1</cp:revision>
  <dcterms:created xsi:type="dcterms:W3CDTF">2026-09-29T06:50:07Z</dcterms:created>
  <dcterms:modified xsi:type="dcterms:W3CDTF">2026-09-29T06:50:07Z</dcterms:modified>
</cp:coreProperties>
</file>